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314" r:id="rId4"/>
    <p:sldId id="264" r:id="rId5"/>
    <p:sldId id="263" r:id="rId6"/>
    <p:sldId id="259" r:id="rId7"/>
    <p:sldId id="260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315" r:id="rId24"/>
    <p:sldId id="281" r:id="rId25"/>
    <p:sldId id="282" r:id="rId26"/>
    <p:sldId id="283" r:id="rId27"/>
    <p:sldId id="316" r:id="rId28"/>
    <p:sldId id="284" r:id="rId29"/>
    <p:sldId id="285" r:id="rId30"/>
    <p:sldId id="286" r:id="rId31"/>
    <p:sldId id="287" r:id="rId32"/>
    <p:sldId id="262" r:id="rId33"/>
    <p:sldId id="289" r:id="rId34"/>
    <p:sldId id="288" r:id="rId35"/>
    <p:sldId id="290" r:id="rId36"/>
    <p:sldId id="292" r:id="rId37"/>
    <p:sldId id="291" r:id="rId38"/>
    <p:sldId id="294" r:id="rId39"/>
    <p:sldId id="295" r:id="rId40"/>
    <p:sldId id="293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4" r:id="rId49"/>
    <p:sldId id="302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620CC5-9566-6F6B-2EFB-B797C2F07636}" v="2807" dt="2024-08-27T05:24:14.3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ataexplorer.azure.com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dataexplorer.azure.com/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dataexplorer.azure.com/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018" y="1977016"/>
            <a:ext cx="10977964" cy="2490922"/>
          </a:xfrm>
        </p:spPr>
        <p:txBody>
          <a:bodyPr/>
          <a:lstStyle/>
          <a:p>
            <a:r>
              <a:rPr lang="en-US" sz="8000" b="1" dirty="0">
                <a:solidFill>
                  <a:srgbClr val="161616"/>
                </a:solidFill>
                <a:latin typeface="Segoe UI"/>
                <a:cs typeface="Segoe UI"/>
              </a:rPr>
              <a:t>Azure Data Explorer</a:t>
            </a:r>
            <a:endParaRPr lang="en-US" sz="8000" dirty="0"/>
          </a:p>
          <a:p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04695" y="4916212"/>
            <a:ext cx="3622261" cy="7943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SURYA MAHESH KOLISETTY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111" y="263494"/>
            <a:ext cx="11066554" cy="6242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endParaRPr lang="en-US" b="1" dirty="0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3.Select Azure</a:t>
            </a:r>
            <a:r>
              <a:rPr lang="en-US">
                <a:solidFill>
                  <a:srgbClr val="1F1F1F"/>
                </a:solidFill>
                <a:latin typeface="Aptos"/>
                <a:ea typeface="+mn-lt"/>
                <a:cs typeface="Segoe UI"/>
              </a:rPr>
              <a:t> Data Explorer</a:t>
            </a:r>
            <a:endParaRPr lang="en-US">
              <a:solidFill>
                <a:srgbClr val="000000"/>
              </a:solidFill>
              <a:latin typeface="Aptos"/>
            </a:endParaRPr>
          </a:p>
          <a:p>
            <a:pPr marL="457200" indent="-457200" algn="just">
              <a:buAutoNum type="arabicPeriod"/>
            </a:pPr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marL="457200" indent="-457200" algn="just">
              <a:buAutoNum type="arabicPeriod"/>
            </a:pPr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FB9D89D-8BD2-595A-C738-1D3784E6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59" y="1845427"/>
            <a:ext cx="9706459" cy="444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95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111" y="263494"/>
            <a:ext cx="11066554" cy="6242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endParaRPr lang="en-US" b="1" dirty="0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4.Hit Create button to Create ADX Cluster</a:t>
            </a:r>
          </a:p>
          <a:p>
            <a:pPr marL="457200" indent="-457200" algn="just">
              <a:buAutoNum type="arabicPeriod"/>
            </a:pPr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marL="457200" indent="-457200" algn="just">
              <a:buAutoNum type="arabicPeriod"/>
            </a:pPr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809014F-8574-08D9-4565-01EEABA6A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01" y="2364056"/>
            <a:ext cx="11064820" cy="342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111" y="263494"/>
            <a:ext cx="11066554" cy="6242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endParaRPr lang="en-US" b="1" dirty="0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15D642E-15C9-C8A8-A4B1-2F6A6EBA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18" t="236" r="15678" b="236"/>
          <a:stretch/>
        </p:blipFill>
        <p:spPr>
          <a:xfrm>
            <a:off x="607017" y="1081185"/>
            <a:ext cx="10319297" cy="544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67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111" y="263494"/>
            <a:ext cx="11066554" cy="6242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5. Select Workload – Dev/test - for developing and testing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11897ED-3245-4767-9796-BDA88052A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73" y="1994197"/>
            <a:ext cx="10863020" cy="43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58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111" y="263494"/>
            <a:ext cx="11066554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6. Click Review + create –-- Once validation done --- Hit Create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D1E074F-0E43-667F-D305-C1421B0A22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66" t="13357" r="3208" b="411"/>
          <a:stretch/>
        </p:blipFill>
        <p:spPr>
          <a:xfrm>
            <a:off x="1235425" y="1907584"/>
            <a:ext cx="8611830" cy="46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24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111" y="134342"/>
            <a:ext cx="11583164" cy="65134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 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7. Move to Cluster in Home Page --- Create a Database</a:t>
            </a:r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279DAE2-8819-40FB-D21D-4C4203ACBD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36" r="216" b="4426"/>
          <a:stretch/>
        </p:blipFill>
        <p:spPr>
          <a:xfrm>
            <a:off x="2531149" y="3383131"/>
            <a:ext cx="5941532" cy="332441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965A625-2EA7-EEC8-D8E6-335B5A17F4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" t="-17" r="-11" b="30493"/>
          <a:stretch/>
        </p:blipFill>
        <p:spPr>
          <a:xfrm>
            <a:off x="245390" y="1339502"/>
            <a:ext cx="11572080" cy="176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34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111" y="263494"/>
            <a:ext cx="11712316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8.Database Creation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732B01A-D74E-1665-69E5-FD5609FB4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5" y="1893716"/>
            <a:ext cx="11494577" cy="463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52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111" y="263494"/>
            <a:ext cx="11931876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9.After Successful Database Creation Navigate to Databases inside Cluster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5167EA-9EC0-D1B5-DCA7-159B2C438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" y="2109769"/>
            <a:ext cx="11649560" cy="35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05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111" y="263494"/>
            <a:ext cx="11931876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10. Navigate to Query under Databases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  </a:t>
            </a:r>
            <a:r>
              <a:rPr lang="en-US" b="1">
                <a:solidFill>
                  <a:srgbClr val="1F1F1F"/>
                </a:solidFill>
                <a:latin typeface="Aptos"/>
                <a:cs typeface="Segoe UI"/>
              </a:rPr>
              <a:t>.show databases 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 #shows all the databases in</a:t>
            </a:r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 the cluster</a:t>
            </a:r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E972A3B-8DA5-4B9F-9F11-5263D4B23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4" y="2874241"/>
            <a:ext cx="11739967" cy="364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2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111" y="263494"/>
            <a:ext cx="11931876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 sz="3600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11. Query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  </a:t>
            </a:r>
            <a:r>
              <a:rPr lang="en-US" b="1">
                <a:solidFill>
                  <a:srgbClr val="1F1F1F"/>
                </a:solidFill>
                <a:latin typeface="Aptos"/>
                <a:cs typeface="Segoe UI"/>
              </a:rPr>
              <a:t>.show tables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  #shows all the tables in the database</a:t>
            </a:r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964BEF1-3E1E-50BD-948D-FAE37F58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35" y="2629689"/>
            <a:ext cx="11623729" cy="40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305" y="399429"/>
            <a:ext cx="11593966" cy="581671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endParaRPr lang="en-US" sz="2800" dirty="0">
              <a:solidFill>
                <a:srgbClr val="161616"/>
              </a:solidFill>
              <a:latin typeface="Aptos"/>
              <a:cs typeface="Segoe UI"/>
            </a:endParaRPr>
          </a:p>
          <a:p>
            <a:r>
              <a:rPr lang="en-US" sz="3600" b="1">
                <a:solidFill>
                  <a:srgbClr val="161616"/>
                </a:solidFill>
                <a:latin typeface="Aptos"/>
                <a:cs typeface="Segoe UI"/>
              </a:rPr>
              <a:t>Introduction</a:t>
            </a:r>
            <a:endParaRPr lang="en-US" sz="3000" b="1">
              <a:solidFill>
                <a:srgbClr val="161616"/>
              </a:solidFill>
              <a:latin typeface="Aptos"/>
              <a:cs typeface="Segoe UI"/>
            </a:endParaRPr>
          </a:p>
          <a:p>
            <a:pPr algn="just"/>
            <a:r>
              <a:rPr lang="en-US" sz="2800">
                <a:solidFill>
                  <a:srgbClr val="161616"/>
                </a:solidFill>
                <a:latin typeface="Aptos"/>
                <a:cs typeface="Segoe UI"/>
              </a:rPr>
              <a:t>This world of big data is growing steadily, and so is the need to </a:t>
            </a:r>
            <a:r>
              <a:rPr lang="en-US" sz="2800" b="1">
                <a:solidFill>
                  <a:srgbClr val="161616"/>
                </a:solidFill>
                <a:latin typeface="Aptos"/>
                <a:cs typeface="Segoe UI"/>
              </a:rPr>
              <a:t>store</a:t>
            </a:r>
            <a:r>
              <a:rPr lang="en-US" sz="2800">
                <a:solidFill>
                  <a:srgbClr val="161616"/>
                </a:solidFill>
                <a:latin typeface="Aptos"/>
                <a:cs typeface="Segoe UI"/>
              </a:rPr>
              <a:t>, </a:t>
            </a:r>
            <a:r>
              <a:rPr lang="en-US" sz="2800" b="1">
                <a:solidFill>
                  <a:srgbClr val="161616"/>
                </a:solidFill>
                <a:latin typeface="Aptos"/>
                <a:cs typeface="Segoe UI"/>
              </a:rPr>
              <a:t>process</a:t>
            </a:r>
            <a:r>
              <a:rPr lang="en-US" sz="2800">
                <a:solidFill>
                  <a:srgbClr val="161616"/>
                </a:solidFill>
                <a:latin typeface="Aptos"/>
                <a:cs typeface="Segoe UI"/>
              </a:rPr>
              <a:t>, and </a:t>
            </a:r>
            <a:r>
              <a:rPr lang="en-US" sz="2800" b="1">
                <a:solidFill>
                  <a:srgbClr val="161616"/>
                </a:solidFill>
                <a:latin typeface="Aptos"/>
                <a:cs typeface="Segoe UI"/>
              </a:rPr>
              <a:t>analyze </a:t>
            </a:r>
            <a:r>
              <a:rPr lang="en-US" sz="2800">
                <a:solidFill>
                  <a:srgbClr val="161616"/>
                </a:solidFill>
                <a:latin typeface="Aptos"/>
                <a:cs typeface="Segoe UI"/>
              </a:rPr>
              <a:t>the data in a timely and cost-efficient way.</a:t>
            </a:r>
            <a:endParaRPr lang="en-US" sz="2800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Aptos"/>
              <a:cs typeface="Segoe UI"/>
            </a:endParaRPr>
          </a:p>
          <a:p>
            <a:pPr algn="just"/>
            <a:r>
              <a:rPr lang="en-US" sz="2800" dirty="0">
                <a:solidFill>
                  <a:srgbClr val="161616"/>
                </a:solidFill>
                <a:latin typeface="Aptos"/>
                <a:cs typeface="Segoe UI"/>
              </a:rPr>
              <a:t>Big data requires large amounts of scalable storage space. Because huge </a:t>
            </a:r>
            <a:r>
              <a:rPr lang="en-US" sz="2800">
                <a:solidFill>
                  <a:srgbClr val="161616"/>
                </a:solidFill>
                <a:latin typeface="Aptos"/>
                <a:cs typeface="Segoe UI"/>
              </a:rPr>
              <a:t>volumes of data flow in at high velocity from various sources.</a:t>
            </a:r>
            <a:endParaRPr lang="en-US" sz="2800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sz="2800">
                <a:solidFill>
                  <a:srgbClr val="161616"/>
                </a:solidFill>
                <a:latin typeface="Aptos"/>
                <a:cs typeface="Segoe UI"/>
              </a:rPr>
              <a:t>Additionally, </a:t>
            </a:r>
            <a:r>
              <a:rPr lang="en-US" sz="2800" dirty="0">
                <a:solidFill>
                  <a:srgbClr val="161616"/>
                </a:solidFill>
                <a:latin typeface="Aptos"/>
                <a:cs typeface="Segoe UI"/>
              </a:rPr>
              <a:t>data is generated in various formats: structured/semi-structured data and free text, as well as images and videos.</a:t>
            </a:r>
            <a:endParaRPr lang="en-US" sz="2800" dirty="0">
              <a:latin typeface="Aptos"/>
            </a:endParaRPr>
          </a:p>
          <a:p>
            <a:pPr algn="just"/>
            <a:endParaRPr lang="en-US" sz="2800" dirty="0">
              <a:solidFill>
                <a:srgbClr val="161616"/>
              </a:solidFill>
              <a:cs typeface="Segoe UI"/>
            </a:endParaRPr>
          </a:p>
          <a:p>
            <a:pPr algn="just"/>
            <a:r>
              <a:rPr lang="en-US" sz="2800">
                <a:solidFill>
                  <a:srgbClr val="161616"/>
                </a:solidFill>
                <a:cs typeface="Segoe UI"/>
              </a:rPr>
              <a:t>A robust end-to-end data analytics system that can manage your huge, complex data and run advanced analytics is essential to make data-driven business decisions. </a:t>
            </a:r>
            <a:endParaRPr lang="en-US"/>
          </a:p>
          <a:p>
            <a:pPr algn="just"/>
            <a:endParaRPr lang="en-US" sz="2800" dirty="0">
              <a:solidFill>
                <a:srgbClr val="161616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cs typeface="Segoe UI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803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366" y="263494"/>
            <a:ext cx="11996451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12. Create Cluster and Database without Azure Subscription – We just need Microsoft Acc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Goto  </a:t>
            </a:r>
            <a:r>
              <a:rPr lang="en-US" dirty="0">
                <a:solidFill>
                  <a:srgbClr val="1F1F1F"/>
                </a:solidFill>
                <a:latin typeface="Aptos"/>
                <a:cs typeface="Segoe UI"/>
                <a:hlinkClick r:id="rId2"/>
              </a:rPr>
              <a:t>https://dataexplorer.azure.com</a:t>
            </a:r>
            <a:r>
              <a:rPr lang="en-US">
                <a:solidFill>
                  <a:srgbClr val="000000"/>
                </a:solidFill>
                <a:latin typeface="Aptos"/>
                <a:cs typeface="Segoe UI"/>
              </a:rPr>
              <a:t> - Create cluster and Database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243089F-32DA-290D-4FB4-3CD714873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30" y="2396361"/>
            <a:ext cx="11804542" cy="427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6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366" y="263494"/>
            <a:ext cx="11996451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13. Create Cluster and Database without Azure Subscription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1222FE5-50F0-7AC2-54C2-77DFD9FD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27" y="1641934"/>
            <a:ext cx="11481662" cy="500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61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366" y="263494"/>
            <a:ext cx="11996451" cy="6384284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sz="5900" b="1">
                <a:solidFill>
                  <a:srgbClr val="161616"/>
                </a:solidFill>
                <a:latin typeface="Segoe UI"/>
                <a:cs typeface="Segoe UI"/>
              </a:rPr>
              <a:t>Data Ingestion into ADX Cluster</a:t>
            </a:r>
          </a:p>
          <a:p>
            <a:pPr algn="just"/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sz="5900" b="1" dirty="0">
                <a:solidFill>
                  <a:srgbClr val="1F1F1F"/>
                </a:solidFill>
                <a:latin typeface="Aptos"/>
                <a:cs typeface="Segoe UI"/>
              </a:rPr>
              <a:t> </a:t>
            </a:r>
            <a:r>
              <a:rPr lang="en-US" sz="5900" b="1">
                <a:solidFill>
                  <a:srgbClr val="161616"/>
                </a:solidFill>
                <a:latin typeface="Segoe UI"/>
                <a:cs typeface="Segoe UI"/>
              </a:rPr>
              <a:t>How do I get my data into Azure Data Explorer?</a:t>
            </a:r>
            <a:endParaRPr lang="en-US" sz="590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 sz="2900">
                <a:solidFill>
                  <a:srgbClr val="161616"/>
                </a:solidFill>
                <a:latin typeface="Segoe UI"/>
                <a:cs typeface="Segoe UI"/>
              </a:rPr>
              <a:t>Data ingestion is the process used to load data records from one or more sources into a table in Azure Data Explorer. </a:t>
            </a:r>
            <a:endParaRPr lang="en-US" sz="290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sz="29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>
              <a:lnSpc>
                <a:spcPct val="70000"/>
              </a:lnSpc>
            </a:pPr>
            <a:r>
              <a:rPr lang="en-US" sz="4400">
                <a:solidFill>
                  <a:srgbClr val="161616"/>
                </a:solidFill>
                <a:latin typeface="Segoe UI"/>
                <a:cs typeface="Segoe UI"/>
              </a:rPr>
              <a:t>1. Managed Pipelines</a:t>
            </a:r>
            <a:endParaRPr lang="en-US" sz="4400"/>
          </a:p>
          <a:p>
            <a:pPr algn="just">
              <a:lnSpc>
                <a:spcPct val="70000"/>
              </a:lnSpc>
            </a:pPr>
            <a:r>
              <a:rPr lang="en-US" sz="4400">
                <a:solidFill>
                  <a:srgbClr val="161616"/>
                </a:solidFill>
                <a:latin typeface="Segoe UI"/>
                <a:cs typeface="Segoe UI"/>
              </a:rPr>
              <a:t>2. Event Grid</a:t>
            </a:r>
            <a:endParaRPr lang="en-US" sz="4400"/>
          </a:p>
          <a:p>
            <a:pPr algn="just">
              <a:lnSpc>
                <a:spcPct val="70000"/>
              </a:lnSpc>
            </a:pPr>
            <a:r>
              <a:rPr lang="en-US" sz="4400">
                <a:solidFill>
                  <a:srgbClr val="161616"/>
                </a:solidFill>
                <a:latin typeface="Segoe UI"/>
                <a:cs typeface="Segoe UI"/>
              </a:rPr>
              <a:t>3. IoT Hub</a:t>
            </a:r>
            <a:endParaRPr lang="en-US" sz="4400"/>
          </a:p>
          <a:p>
            <a:pPr algn="just">
              <a:lnSpc>
                <a:spcPct val="70000"/>
              </a:lnSpc>
            </a:pPr>
            <a:r>
              <a:rPr lang="en-US" sz="4400">
                <a:solidFill>
                  <a:srgbClr val="161616"/>
                </a:solidFill>
                <a:latin typeface="Segoe UI"/>
                <a:cs typeface="Segoe UI"/>
              </a:rPr>
              <a:t>4. Azure Data Factory</a:t>
            </a:r>
            <a:endParaRPr lang="en-US" sz="4400"/>
          </a:p>
          <a:p>
            <a:pPr algn="just">
              <a:lnSpc>
                <a:spcPct val="70000"/>
              </a:lnSpc>
            </a:pPr>
            <a:r>
              <a:rPr lang="en-US" sz="4400">
                <a:solidFill>
                  <a:srgbClr val="161616"/>
                </a:solidFill>
                <a:latin typeface="Segoe UI"/>
                <a:cs typeface="Segoe UI"/>
              </a:rPr>
              <a:t>5. Logstash Plugin</a:t>
            </a:r>
            <a:endParaRPr lang="en-US" sz="4400"/>
          </a:p>
          <a:p>
            <a:pPr algn="just">
              <a:lnSpc>
                <a:spcPct val="70000"/>
              </a:lnSpc>
            </a:pPr>
            <a:r>
              <a:rPr lang="en-US" sz="4400">
                <a:solidFill>
                  <a:srgbClr val="161616"/>
                </a:solidFill>
                <a:latin typeface="Segoe UI"/>
                <a:cs typeface="Segoe UI"/>
              </a:rPr>
              <a:t>6. Kafka Connector</a:t>
            </a:r>
            <a:endParaRPr lang="en-US" sz="4400"/>
          </a:p>
          <a:p>
            <a:pPr algn="just">
              <a:lnSpc>
                <a:spcPct val="70000"/>
              </a:lnSpc>
            </a:pPr>
            <a:r>
              <a:rPr lang="en-US" sz="4400">
                <a:solidFill>
                  <a:srgbClr val="161616"/>
                </a:solidFill>
                <a:latin typeface="Segoe UI"/>
                <a:cs typeface="Segoe UI"/>
              </a:rPr>
              <a:t>7. Power Automate</a:t>
            </a:r>
            <a:endParaRPr lang="en-US" sz="4400"/>
          </a:p>
          <a:p>
            <a:pPr algn="just">
              <a:lnSpc>
                <a:spcPct val="70000"/>
              </a:lnSpc>
            </a:pPr>
            <a:r>
              <a:rPr lang="en-US" sz="4400">
                <a:solidFill>
                  <a:srgbClr val="161616"/>
                </a:solidFill>
                <a:latin typeface="Segoe UI"/>
                <a:cs typeface="Segoe UI"/>
              </a:rPr>
              <a:t>8. Apache Spark Connector</a:t>
            </a:r>
            <a:endParaRPr lang="en-US" sz="4400"/>
          </a:p>
          <a:p>
            <a:pPr algn="just">
              <a:lnSpc>
                <a:spcPct val="70000"/>
              </a:lnSpc>
            </a:pPr>
            <a:r>
              <a:rPr lang="en-US" sz="4400">
                <a:solidFill>
                  <a:srgbClr val="161616"/>
                </a:solidFill>
                <a:latin typeface="Segoe UI"/>
                <a:cs typeface="Segoe UI"/>
              </a:rPr>
              <a:t>9. Programmatic Ingestion using SDKs</a:t>
            </a:r>
            <a:endParaRPr lang="en-US" sz="4400"/>
          </a:p>
          <a:p>
            <a:pPr algn="just">
              <a:lnSpc>
                <a:spcPct val="70000"/>
              </a:lnSpc>
            </a:pPr>
            <a:r>
              <a:rPr lang="en-US" sz="4400">
                <a:solidFill>
                  <a:srgbClr val="161616"/>
                </a:solidFill>
                <a:latin typeface="Segoe UI"/>
                <a:cs typeface="Segoe UI"/>
              </a:rPr>
              <a:t>10. LightIngest</a:t>
            </a:r>
            <a:endParaRPr lang="en-US" sz="4400"/>
          </a:p>
          <a:p>
            <a:pPr algn="just"/>
            <a:r>
              <a:rPr lang="en-US" sz="4400">
                <a:solidFill>
                  <a:srgbClr val="161616"/>
                </a:solidFill>
                <a:latin typeface="Segoe UI"/>
                <a:cs typeface="Segoe UI"/>
              </a:rPr>
              <a:t>11.</a:t>
            </a:r>
            <a:r>
              <a:rPr lang="en-US" sz="4400" b="1">
                <a:solidFill>
                  <a:srgbClr val="161616"/>
                </a:solidFill>
                <a:latin typeface="Segoe UI"/>
                <a:cs typeface="Segoe UI"/>
              </a:rPr>
              <a:t> Native Web UI Wizard</a:t>
            </a:r>
            <a:endParaRPr lang="en-US" sz="4400" b="1"/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576281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366" y="263494"/>
            <a:ext cx="11996451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Data Ingestion into ADX Cluster</a:t>
            </a:r>
            <a:endParaRPr lang="en-US" sz="36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14.Navigate to SuryaFreeCluster – Ingest Sample data to ADX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3A54133-5990-EA2F-D70D-E898F9CDD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887" y="1527470"/>
            <a:ext cx="9017108" cy="51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18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366" y="263494"/>
            <a:ext cx="11996451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Data Ingestion into ADX Cluster</a:t>
            </a:r>
            <a:endParaRPr lang="en-US"/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15. Ingest Data --- Local file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848B3E8-16B5-C610-9E77-355433687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93" y="1530528"/>
            <a:ext cx="10409695" cy="506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6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366" y="263494"/>
            <a:ext cx="11996451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Data Ingestion into ADX Cluster</a:t>
            </a:r>
            <a:endParaRPr lang="en-US"/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16. Select local file to ingest the data 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0757D03-54BA-5609-0263-7E77CE1F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47" y="1620078"/>
            <a:ext cx="10926305" cy="502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61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366" y="263494"/>
            <a:ext cx="11763977" cy="631970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b="1">
                <a:solidFill>
                  <a:srgbClr val="161616"/>
                </a:solidFill>
                <a:latin typeface="Segoe UI"/>
                <a:cs typeface="Segoe UI"/>
              </a:rPr>
              <a:t>Query Sample Data Using Kusto in ADX</a:t>
            </a:r>
            <a:endParaRPr lang="en-US" sz="4000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 </a:t>
            </a:r>
            <a:r>
              <a:rPr lang="en-US" b="1">
                <a:solidFill>
                  <a:srgbClr val="161616"/>
                </a:solidFill>
                <a:latin typeface="Segoe UI"/>
                <a:cs typeface="Segoe UI"/>
              </a:rPr>
              <a:t>How do I analyze my data?</a:t>
            </a:r>
            <a:endParaRPr lang="en-US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 sz="3200">
                <a:solidFill>
                  <a:srgbClr val="161616"/>
                </a:solidFill>
                <a:latin typeface="Segoe UI"/>
                <a:cs typeface="Segoe UI"/>
              </a:rPr>
              <a:t>Azure Data Explorer uses the proprietary Kusto Query Language (KQL) to analyze data.</a:t>
            </a:r>
            <a:endParaRPr lang="en-US" sz="320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sz="32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 sz="3200" dirty="0">
                <a:solidFill>
                  <a:srgbClr val="161616"/>
                </a:solidFill>
                <a:latin typeface="Segoe UI"/>
                <a:cs typeface="Segoe UI"/>
              </a:rPr>
              <a:t> KQL is optimized for fast-flowing, diverse, big data exploration. Queries reference tables, views, functions, and any other tabular </a:t>
            </a:r>
            <a:r>
              <a:rPr lang="en-US" sz="3200">
                <a:solidFill>
                  <a:srgbClr val="161616"/>
                </a:solidFill>
                <a:latin typeface="Segoe UI"/>
                <a:cs typeface="Segoe UI"/>
              </a:rPr>
              <a:t>expressions.</a:t>
            </a:r>
            <a:endParaRPr lang="en-US" sz="320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sz="32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 sz="3200">
                <a:solidFill>
                  <a:srgbClr val="161616"/>
                </a:solidFill>
                <a:latin typeface="Segoe UI"/>
                <a:cs typeface="Segoe UI"/>
              </a:rPr>
              <a:t>Including tables in different databases or even </a:t>
            </a:r>
            <a:r>
              <a:rPr lang="en-US" sz="3200" dirty="0">
                <a:solidFill>
                  <a:srgbClr val="161616"/>
                </a:solidFill>
                <a:latin typeface="Segoe UI"/>
                <a:cs typeface="Segoe UI"/>
              </a:rPr>
              <a:t>clusters. Queries can be run using the Web UI, various query tools, or with one of the Azure Data Explorer SDKs.</a:t>
            </a:r>
            <a:endParaRPr lang="en-US" sz="3200"/>
          </a:p>
          <a:p>
            <a:pPr algn="just"/>
            <a:endParaRPr lang="en-US" sz="5400" dirty="0"/>
          </a:p>
          <a:p>
            <a:pPr algn="just"/>
            <a:endParaRPr lang="en-US" sz="2000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sz="2000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sz="2000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000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sz="2000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089468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366" y="263494"/>
            <a:ext cx="11996451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Query Sample Data Using Kusto in ADX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17. Query data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  </a:t>
            </a:r>
            <a:r>
              <a:rPr lang="en-US" b="1">
                <a:solidFill>
                  <a:srgbClr val="1F1F1F"/>
                </a:solidFill>
                <a:latin typeface="Aptos"/>
                <a:cs typeface="Segoe UI"/>
              </a:rPr>
              <a:t>.show databases </a:t>
            </a:r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450A300-2760-1655-A62D-3020DE8B1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58" y="1828227"/>
            <a:ext cx="11417085" cy="484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94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281" y="263494"/>
            <a:ext cx="11996451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Query Sample Data Using Kusto in ADX</a:t>
            </a:r>
            <a:endParaRPr lang="en-US"/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18. Query data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  </a:t>
            </a:r>
            <a:r>
              <a:rPr lang="en-US" b="1">
                <a:solidFill>
                  <a:srgbClr val="1F1F1F"/>
                </a:solidFill>
                <a:latin typeface="Aptos"/>
                <a:cs typeface="Segoe UI"/>
              </a:rPr>
              <a:t>.show tables</a:t>
            </a:r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4451CDC-ECCE-6E33-29D3-99B132855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73" y="2109283"/>
            <a:ext cx="11610814" cy="453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36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281" y="263494"/>
            <a:ext cx="11996451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Query Sample Data Using Kusto in ADX</a:t>
            </a:r>
            <a:endParaRPr lang="en-US"/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19. Query data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>
                <a:solidFill>
                  <a:srgbClr val="1F1F1F"/>
                </a:solidFill>
                <a:latin typeface="Aptos"/>
                <a:cs typeface="Segoe UI"/>
              </a:rPr>
              <a:t>  Educational_Universities_data | take 10</a:t>
            </a:r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CC56A1C-DDA9-DB47-549E-B2487F75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29" y="2015130"/>
            <a:ext cx="11791628" cy="463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01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305" y="399429"/>
            <a:ext cx="11529390" cy="60621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sz="2800" dirty="0">
              <a:solidFill>
                <a:srgbClr val="161616"/>
              </a:solidFill>
              <a:latin typeface="Aptos"/>
              <a:cs typeface="Segoe UI"/>
            </a:endParaRPr>
          </a:p>
          <a:p>
            <a:r>
              <a:rPr lang="en-US" sz="3000" b="1">
                <a:solidFill>
                  <a:srgbClr val="161616"/>
                </a:solidFill>
                <a:latin typeface="Aptos"/>
                <a:cs typeface="Segoe UI"/>
              </a:rPr>
              <a:t>Azure Data Explorer (ADX) </a:t>
            </a:r>
            <a:endParaRPr lang="en-US" sz="3000">
              <a:latin typeface="Aptos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Aptos"/>
              <a:cs typeface="Segoe UI"/>
            </a:endParaRPr>
          </a:p>
          <a:p>
            <a:pPr algn="just"/>
            <a:r>
              <a:rPr lang="en-US" sz="2800" dirty="0">
                <a:solidFill>
                  <a:srgbClr val="161616"/>
                </a:solidFill>
                <a:latin typeface="Aptos"/>
                <a:cs typeface="Segoe UI"/>
              </a:rPr>
              <a:t>Azure Data Explorer is fully managed, high performance, big data analytics </a:t>
            </a:r>
            <a:r>
              <a:rPr lang="en-US" sz="2800">
                <a:solidFill>
                  <a:srgbClr val="161616"/>
                </a:solidFill>
                <a:latin typeface="Aptos"/>
                <a:cs typeface="Segoe UI"/>
              </a:rPr>
              <a:t>platform that makes it easy to analyze high volumes of data.</a:t>
            </a:r>
          </a:p>
          <a:p>
            <a:pPr algn="just"/>
            <a:endParaRPr lang="en-US" sz="2800" dirty="0">
              <a:solidFill>
                <a:srgbClr val="161616"/>
              </a:solidFill>
              <a:latin typeface="Aptos"/>
              <a:cs typeface="Segoe UI"/>
            </a:endParaRPr>
          </a:p>
          <a:p>
            <a:pPr algn="just"/>
            <a:r>
              <a:rPr lang="en-US" sz="2800">
                <a:solidFill>
                  <a:srgbClr val="161616"/>
                </a:solidFill>
                <a:latin typeface="Aptos"/>
                <a:cs typeface="Segoe UI"/>
              </a:rPr>
              <a:t>It helps you to ingest data (structured,semi structured &amp; non structured (free text)) and perform near real time interactive analytics.</a:t>
            </a:r>
          </a:p>
          <a:p>
            <a:pPr algn="just"/>
            <a:endParaRPr lang="en-US" sz="2800" dirty="0">
              <a:solidFill>
                <a:srgbClr val="161616"/>
              </a:solidFill>
              <a:latin typeface="Aptos"/>
              <a:cs typeface="Segoe UI"/>
            </a:endParaRPr>
          </a:p>
          <a:p>
            <a:pPr algn="just"/>
            <a:r>
              <a:rPr lang="en-US" sz="2800">
                <a:solidFill>
                  <a:srgbClr val="161616"/>
                </a:solidFill>
                <a:latin typeface="Aptos"/>
                <a:cs typeface="Segoe UI"/>
              </a:rPr>
              <a:t>The Azure Data Explorer toolbox gives you an end-to-end solution for data ingestion, query, visualization, and management.</a:t>
            </a:r>
            <a:endParaRPr lang="en-US"/>
          </a:p>
          <a:p>
            <a:pPr algn="just"/>
            <a:endParaRPr lang="en-US" sz="2800" dirty="0">
              <a:solidFill>
                <a:srgbClr val="161616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cs typeface="Segoe UI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363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281" y="263494"/>
            <a:ext cx="11996451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Query Sample Data Using Kusto in ADX</a:t>
            </a:r>
            <a:endParaRPr lang="en-US"/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20. Query data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>
                <a:solidFill>
                  <a:srgbClr val="1F1F1F"/>
                </a:solidFill>
                <a:latin typeface="Aptos"/>
                <a:cs typeface="Segoe UI"/>
              </a:rPr>
              <a:t>  Educational_Universities_data | sort by State desc | take 10</a:t>
            </a:r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DF4ABB0-8BC4-241C-79BE-4F6BBFF9F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5" y="2021309"/>
            <a:ext cx="11714136" cy="44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00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281" y="263494"/>
            <a:ext cx="11996451" cy="6384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Query Sample Data Using Kusto in ADX</a:t>
            </a:r>
            <a:endParaRPr lang="en-US"/>
          </a:p>
          <a:p>
            <a:pPr algn="just"/>
            <a:r>
              <a:rPr lang="en-US" b="1" dirty="0">
                <a:solidFill>
                  <a:srgbClr val="1F1F1F"/>
                </a:solidFill>
                <a:latin typeface="Aptos"/>
                <a:cs typeface="Segoe UI"/>
              </a:rPr>
              <a:t>  </a:t>
            </a:r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21. Query data 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just"/>
            <a:r>
              <a:rPr lang="en-US" b="1">
                <a:solidFill>
                  <a:srgbClr val="1F1F1F"/>
                </a:solidFill>
                <a:latin typeface="Aptos"/>
                <a:cs typeface="Segoe UI"/>
              </a:rPr>
              <a:t>  Educational_Universities_data | sort by Ranking asc | take 10</a:t>
            </a:r>
            <a:endParaRPr lang="en-US" b="1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latin typeface="Aptos"/>
                <a:cs typeface="Segoe UI"/>
              </a:rPr>
              <a:t> </a:t>
            </a:r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9AA6911-ACDF-E645-3AB6-52D08858C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44" y="1997582"/>
            <a:ext cx="11765797" cy="45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70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609" y="161581"/>
            <a:ext cx="11330608" cy="3271079"/>
          </a:xfrm>
        </p:spPr>
        <p:txBody>
          <a:bodyPr>
            <a:normAutofit/>
          </a:bodyPr>
          <a:lstStyle/>
          <a:p>
            <a:pPr algn="just"/>
            <a:br>
              <a:rPr lang="en-US" dirty="0">
                <a:solidFill>
                  <a:srgbClr val="000000"/>
                </a:solidFill>
                <a:latin typeface="Aptos Display"/>
                <a:cs typeface="Segoe UI"/>
              </a:rPr>
            </a:br>
            <a:endParaRPr lang="en-US" sz="280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83" y="443603"/>
            <a:ext cx="11529390" cy="606210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800" b="1">
                <a:solidFill>
                  <a:srgbClr val="161616"/>
                </a:solidFill>
                <a:latin typeface="Segoe UI"/>
                <a:cs typeface="Segoe UI"/>
              </a:rPr>
              <a:t>KQL - Queries</a:t>
            </a:r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.show databases</a:t>
            </a:r>
            <a:endParaRPr lang="en-US"/>
          </a:p>
          <a:p>
            <a:pPr algn="just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.show tables</a:t>
            </a:r>
            <a:endParaRPr lang="en-US"/>
          </a:p>
          <a:p>
            <a:pPr algn="just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Educational_Universities_data</a:t>
            </a:r>
            <a:endParaRPr lang="en-US"/>
          </a:p>
          <a:p>
            <a:pPr algn="just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Educational_Universities_data|take 10</a:t>
            </a:r>
            <a:endParaRPr lang="en-US"/>
          </a:p>
          <a:p>
            <a:pPr algn="just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Educational_Universities_data|sort by State desc|take 10</a:t>
            </a:r>
            <a:endParaRPr lang="en-US"/>
          </a:p>
          <a:p>
            <a:pPr algn="just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Educational_Universities_data|sort by Ranking asc|take 10</a:t>
            </a:r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Educational_Universities_data|where Country == "Australia" and State == "New South Wales"</a:t>
            </a:r>
            <a:endParaRPr lang="en-US"/>
          </a:p>
          <a:p>
            <a:pPr algn="just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Educational_Universities_data|where Country == "Australia" and State == "New South Wales"|take 10</a:t>
            </a:r>
            <a:endParaRPr lang="en-US"/>
          </a:p>
          <a:p>
            <a:pPr algn="just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Educational_Universities_data|where Country == "Australia" and State == "New South Wales"|sort by School asc|take 10</a:t>
            </a:r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82457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609" y="161581"/>
            <a:ext cx="11330608" cy="3271079"/>
          </a:xfrm>
        </p:spPr>
        <p:txBody>
          <a:bodyPr>
            <a:normAutofit/>
          </a:bodyPr>
          <a:lstStyle/>
          <a:p>
            <a:pPr algn="just"/>
            <a:br>
              <a:rPr lang="en-US" dirty="0">
                <a:solidFill>
                  <a:srgbClr val="000000"/>
                </a:solidFill>
                <a:latin typeface="Aptos Display"/>
                <a:cs typeface="Segoe UI"/>
              </a:rPr>
            </a:br>
            <a:endParaRPr lang="en-US" sz="280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83" y="443603"/>
            <a:ext cx="11529390" cy="60621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>
                <a:solidFill>
                  <a:srgbClr val="161616"/>
                </a:solidFill>
                <a:latin typeface="Segoe UI"/>
                <a:cs typeface="Segoe UI"/>
              </a:rPr>
              <a:t>KQL - Queries</a:t>
            </a:r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ea typeface="+mn-lt"/>
                <a:cs typeface="+mn-lt"/>
              </a:rPr>
              <a:t>Educational_Universities_data|count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Educational_Universities_data|summarize Count=count() by State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Educational_Universities_data|summarize Count=count() by Country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Educational_Universities_data|summarize SchoolCount=count() by School</a:t>
            </a:r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Educational_Universities_data|summarize SchoolCount=count() by School|render columnchart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Educational_Universities_data|summarize SchoolCount=count() by School|where SchoolCount &gt; 10|render columnchart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Educational_Universities_data|summarize SchoolCount=count() by School|project School,SchoolCount</a:t>
            </a:r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985447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609" y="161581"/>
            <a:ext cx="11330608" cy="3271079"/>
          </a:xfrm>
        </p:spPr>
        <p:txBody>
          <a:bodyPr>
            <a:normAutofit/>
          </a:bodyPr>
          <a:lstStyle/>
          <a:p>
            <a:pPr algn="just"/>
            <a:br>
              <a:rPr lang="en-US" dirty="0">
                <a:solidFill>
                  <a:srgbClr val="000000"/>
                </a:solidFill>
                <a:latin typeface="Aptos Display"/>
                <a:cs typeface="Segoe UI"/>
              </a:rPr>
            </a:br>
            <a:endParaRPr lang="en-US" sz="280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83" y="443603"/>
            <a:ext cx="11529390" cy="606210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800" b="1">
                <a:solidFill>
                  <a:srgbClr val="161616"/>
                </a:solidFill>
                <a:latin typeface="Segoe UI"/>
                <a:cs typeface="Segoe UI"/>
              </a:rPr>
              <a:t>KQL - Queries</a:t>
            </a:r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r>
              <a:rPr lang="en-US">
                <a:ea typeface="+mn-lt"/>
                <a:cs typeface="+mn-lt"/>
              </a:rPr>
              <a:t>Educational_Universities_data|join universities_data on $left.Country == $right.Country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Educational_Universities_data|join universities_data on $left.Country == $right.Country|take 10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Educational_Universities_data|join universities_data on $left.Country == $right.Country|sort by State|take 10</a:t>
            </a:r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Educational_Universities_data|join Educational_Institutions on $left.State == $right.State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Educational_Universities_data|join Educational_Institutions on $left.State == $right.State|take 10</a:t>
            </a:r>
          </a:p>
          <a:p>
            <a:pPr algn="just"/>
            <a:r>
              <a:rPr lang="en-US">
                <a:ea typeface="+mn-lt"/>
                <a:cs typeface="+mn-lt"/>
              </a:rPr>
              <a:t>Educational_Universities_data|join Educational_Institutions on $left.State == $right.State|sort by Country|take 10</a:t>
            </a:r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47593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609" y="161581"/>
            <a:ext cx="11330608" cy="3271079"/>
          </a:xfrm>
        </p:spPr>
        <p:txBody>
          <a:bodyPr>
            <a:normAutofit/>
          </a:bodyPr>
          <a:lstStyle/>
          <a:p>
            <a:pPr algn="just"/>
            <a:br>
              <a:rPr lang="en-US" dirty="0">
                <a:solidFill>
                  <a:srgbClr val="000000"/>
                </a:solidFill>
                <a:latin typeface="Aptos Display"/>
                <a:cs typeface="Segoe UI"/>
              </a:rPr>
            </a:br>
            <a:endParaRPr lang="en-US" sz="280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83" y="443603"/>
            <a:ext cx="11529390" cy="60621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>
                <a:solidFill>
                  <a:srgbClr val="161616"/>
                </a:solidFill>
                <a:latin typeface="Segoe UI"/>
                <a:cs typeface="Segoe UI"/>
              </a:rPr>
              <a:t>KQL - Queries</a:t>
            </a:r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b="1" dirty="0">
              <a:solidFill>
                <a:srgbClr val="161616"/>
              </a:solidFill>
              <a:latin typeface="Segoe UI"/>
              <a:ea typeface="+mn-lt"/>
              <a:cs typeface="Segoe UI"/>
            </a:endParaRPr>
          </a:p>
          <a:p>
            <a:pPr algn="just"/>
            <a:r>
              <a:rPr lang="en-US">
                <a:ea typeface="+mn-lt"/>
                <a:cs typeface="+mn-lt"/>
              </a:rPr>
              <a:t>Educational_Universities_data|distinct State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Educational_Universities_data|distinct Country</a:t>
            </a:r>
          </a:p>
          <a:p>
            <a:pPr algn="just"/>
            <a:r>
              <a:rPr lang="en-US">
                <a:ea typeface="+mn-lt"/>
                <a:cs typeface="+mn-lt"/>
              </a:rPr>
              <a:t>Educational_Universities_data|distinct State|count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Educational_Universities_data|distinct Country|count</a:t>
            </a:r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Educational_Universities_data|project Country,State,Ranking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Educational_Universities_data|take 10|project Country,State,Ranking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Educational_Universities_data|sort by Ranking|project Country,State,Ranking</a:t>
            </a:r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524366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394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Visualize data with Azure Data Explorer (ADX) dashboards</a:t>
            </a:r>
            <a:endParaRPr lang="en-US">
              <a:solidFill>
                <a:srgbClr val="000000"/>
              </a:solidFill>
              <a:latin typeface="Aptos"/>
              <a:cs typeface="Segoe UI"/>
            </a:endParaRPr>
          </a:p>
          <a:p>
            <a:pPr algn="l"/>
            <a:r>
              <a:rPr lang="en-US">
                <a:solidFill>
                  <a:srgbClr val="1F1F1F"/>
                </a:solidFill>
                <a:latin typeface="Aptos"/>
                <a:cs typeface="Segoe UI"/>
              </a:rPr>
              <a:t>21.Navigate to Dashboards Section ,Create Dashboard</a:t>
            </a:r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CB1F8EC-DF34-41E1-BFEC-D9381375C3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6" r="-136" b="269"/>
          <a:stretch/>
        </p:blipFill>
        <p:spPr>
          <a:xfrm>
            <a:off x="509668" y="1196598"/>
            <a:ext cx="11198497" cy="549803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C249CC8-E75C-5E18-C9AC-37CFAB6F4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587" y="1915654"/>
            <a:ext cx="5875473" cy="36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2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394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Visualize data with Azure Data Explorer (ADX) dashboards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22. Add Tile , Add Data source</a:t>
            </a:r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B2E2A91-0F5D-23A1-8B99-1C4A254E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668" b="438"/>
          <a:stretch/>
        </p:blipFill>
        <p:spPr>
          <a:xfrm>
            <a:off x="206644" y="1599228"/>
            <a:ext cx="7946847" cy="284592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4E1A70E-88F1-E78B-2F73-550F8C49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513" y="697423"/>
            <a:ext cx="2652057" cy="5992679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064EDB3-FA82-9D69-C9B6-520E3C07C1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40" t="625" r="20000" b="753"/>
          <a:stretch/>
        </p:blipFill>
        <p:spPr>
          <a:xfrm>
            <a:off x="206240" y="4644455"/>
            <a:ext cx="8883289" cy="202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96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394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Visualize data with Azure Data Explorer (ADX) dashboards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23. Run KQL Query , Add Visual </a:t>
            </a:r>
            <a:endParaRPr lang="en-US"/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5" name="Picture 4" descr="A graph on a computer screen&#10;&#10;Description automatically generated">
            <a:extLst>
              <a:ext uri="{FF2B5EF4-FFF2-40B4-BE49-F238E27FC236}">
                <a16:creationId xmlns:a16="http://schemas.microsoft.com/office/drawing/2014/main" id="{4F1CA216-9F86-5D89-408F-3C98AEFAF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44" y="1878353"/>
            <a:ext cx="11778712" cy="450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61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394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Visualize data with Azure Data Explorer (ADX) dashboards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24. Dashboard</a:t>
            </a:r>
            <a:endParaRPr lang="en-US"/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graph on a white background&#10;&#10;Description automatically generated">
            <a:extLst>
              <a:ext uri="{FF2B5EF4-FFF2-40B4-BE49-F238E27FC236}">
                <a16:creationId xmlns:a16="http://schemas.microsoft.com/office/drawing/2014/main" id="{7305B827-9ACE-01BC-C77B-88F64AEF8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95" y="2694444"/>
            <a:ext cx="5619750" cy="4000500"/>
          </a:xfrm>
          <a:prstGeom prst="rect">
            <a:avLst/>
          </a:prstGeom>
        </p:spPr>
      </p:pic>
      <p:pic>
        <p:nvPicPr>
          <p:cNvPr id="7" name="Picture 6" descr="A pie chart with text on it&#10;&#10;Description automatically generated">
            <a:extLst>
              <a:ext uri="{FF2B5EF4-FFF2-40B4-BE49-F238E27FC236}">
                <a16:creationId xmlns:a16="http://schemas.microsoft.com/office/drawing/2014/main" id="{9186D49D-0E42-0992-F74B-7E4D358F1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538" y="869520"/>
            <a:ext cx="6140720" cy="380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90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305" y="399429"/>
            <a:ext cx="11529390" cy="60621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sz="2800" dirty="0">
              <a:solidFill>
                <a:srgbClr val="161616"/>
              </a:solidFill>
              <a:latin typeface="Aptos"/>
              <a:cs typeface="Segoe UI"/>
            </a:endParaRPr>
          </a:p>
          <a:p>
            <a:pPr>
              <a:lnSpc>
                <a:spcPct val="80000"/>
              </a:lnSpc>
            </a:pPr>
            <a:r>
              <a:rPr lang="en-US" sz="3500" b="1">
                <a:solidFill>
                  <a:srgbClr val="161616"/>
                </a:solidFill>
              </a:rPr>
              <a:t>Azure Data Explorer: A Powerful Tool for Data Analytics</a:t>
            </a:r>
            <a:endParaRPr lang="en-US" b="1"/>
          </a:p>
          <a:p>
            <a:pPr algn="just"/>
            <a:endParaRPr lang="en-US" sz="2800" dirty="0">
              <a:solidFill>
                <a:srgbClr val="161616"/>
              </a:solidFill>
              <a:latin typeface="Aptos"/>
              <a:cs typeface="Segoe UI"/>
            </a:endParaRPr>
          </a:p>
          <a:p>
            <a:pPr algn="just"/>
            <a:r>
              <a:rPr lang="en-US" sz="2600">
                <a:solidFill>
                  <a:srgbClr val="161616"/>
                </a:solidFill>
                <a:latin typeface="Aptos"/>
                <a:cs typeface="Segoe UI"/>
              </a:rPr>
              <a:t>Allowing you to extract key insights, spot patterns and trends, and create forecasting models.</a:t>
            </a:r>
            <a:endParaRPr lang="en-US"/>
          </a:p>
          <a:p>
            <a:pPr algn="just"/>
            <a:endParaRPr lang="en-US" sz="2600" dirty="0">
              <a:solidFill>
                <a:srgbClr val="161616"/>
              </a:solidFill>
              <a:latin typeface="Aptos"/>
              <a:cs typeface="Segoe UI"/>
            </a:endParaRPr>
          </a:p>
          <a:p>
            <a:pPr algn="just"/>
            <a:r>
              <a:rPr lang="en-US" sz="2600">
                <a:solidFill>
                  <a:srgbClr val="161616"/>
                </a:solidFill>
                <a:latin typeface="Aptos"/>
                <a:cs typeface="Segoe UI"/>
              </a:rPr>
              <a:t> These tools allow you to analyze structured, semi-structured, and unstructured data across time series, and apply Machine Learning.</a:t>
            </a:r>
            <a:endParaRPr lang="en-US" sz="2600"/>
          </a:p>
          <a:p>
            <a:pPr algn="just"/>
            <a:endParaRPr lang="en-US" sz="2600" dirty="0">
              <a:solidFill>
                <a:srgbClr val="161616"/>
              </a:solidFill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473021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394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25. Ingestion wizard is user interface for ingesting data</a:t>
            </a:r>
            <a:endParaRPr lang="en-US"/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 dirty="0"/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08104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394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26. Let's connect Azure Data Explorer Cluster to Web UI Cluster </a:t>
            </a:r>
            <a:endParaRPr lang="en-US">
              <a:solidFill>
                <a:srgbClr val="000000"/>
              </a:solidFill>
            </a:endParaRPr>
          </a:p>
          <a:p>
            <a:pPr algn="just"/>
            <a:r>
              <a:rPr lang="en-US" dirty="0">
                <a:solidFill>
                  <a:srgbClr val="1F1F1F"/>
                </a:solidFill>
              </a:rPr>
              <a:t>Navigate to </a:t>
            </a:r>
            <a:r>
              <a:rPr lang="en-US" dirty="0">
                <a:solidFill>
                  <a:srgbClr val="1F1F1F"/>
                </a:solidFill>
                <a:ea typeface="+mn-lt"/>
                <a:cs typeface="+mn-lt"/>
                <a:hlinkClick r:id="rId2"/>
              </a:rPr>
              <a:t>https://portal.azure.com/</a:t>
            </a:r>
            <a:r>
              <a:rPr lang="en-US">
                <a:solidFill>
                  <a:srgbClr val="1F1F1F"/>
                </a:solidFill>
                <a:ea typeface="+mn-lt"/>
                <a:cs typeface="+mn-lt"/>
              </a:rPr>
              <a:t>  --- All Resources </a:t>
            </a:r>
            <a:endParaRPr lang="en-US" dirty="0">
              <a:solidFill>
                <a:srgbClr val="1F1F1F"/>
              </a:solidFill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 Search for the ADX Cluster over here</a:t>
            </a:r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>
              <a:solidFill>
                <a:srgbClr val="000000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endParaRPr lang="en-US"/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C641B5B-22A6-16D3-68F1-A0608894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4" y="2616279"/>
            <a:ext cx="11778712" cy="295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67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394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27. Copy URL</a:t>
            </a:r>
            <a:endParaRPr lang="en-US">
              <a:solidFill>
                <a:srgbClr val="000000"/>
              </a:solidFill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>
              <a:solidFill>
                <a:srgbClr val="000000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endParaRPr lang="en-US"/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758937B-CCEC-91F3-89A5-B245D956D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43" y="1720768"/>
            <a:ext cx="11778712" cy="437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04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394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</a:rPr>
              <a:t>27. Navigate to </a:t>
            </a:r>
            <a:r>
              <a:rPr lang="en-US" dirty="0">
                <a:solidFill>
                  <a:srgbClr val="1F1F1F"/>
                </a:solidFill>
                <a:ea typeface="+mn-lt"/>
                <a:cs typeface="+mn-lt"/>
                <a:hlinkClick r:id="rId2"/>
              </a:rPr>
              <a:t>https://dataexplorer.azure.com/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 -- Query – Add Connection – PAste URL</a:t>
            </a: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>
              <a:solidFill>
                <a:srgbClr val="000000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endParaRPr lang="en-US"/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55583AE-9DF2-A1B4-8B37-DDC895F6BE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99" b="28960"/>
          <a:stretch/>
        </p:blipFill>
        <p:spPr>
          <a:xfrm>
            <a:off x="2707387" y="1717728"/>
            <a:ext cx="5279065" cy="45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94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28. Navigate to </a:t>
            </a:r>
            <a:r>
              <a:rPr lang="en-US" dirty="0">
                <a:solidFill>
                  <a:srgbClr val="1F1F1F"/>
                </a:solidFill>
                <a:ea typeface="+mn-lt"/>
                <a:cs typeface="+mn-lt"/>
                <a:hlinkClick r:id="rId2"/>
              </a:rPr>
              <a:t>https://dataexplorer.azure.com/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--Add Connection – Paste URL</a:t>
            </a: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>
              <a:solidFill>
                <a:srgbClr val="000000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endParaRPr lang="en-US"/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487923F-712A-15A3-3A7B-C0DD7BD57E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2" r="19915" b="24"/>
          <a:stretch/>
        </p:blipFill>
        <p:spPr>
          <a:xfrm>
            <a:off x="1020305" y="1714609"/>
            <a:ext cx="9763940" cy="48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7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29. Ingest data from BLOB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>
              <a:solidFill>
                <a:srgbClr val="000000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endParaRPr lang="en-US"/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D802FFD-D22B-D4C0-FC77-5FBD13C0B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18" y="1919045"/>
            <a:ext cx="8456263" cy="453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89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30. </a:t>
            </a:r>
            <a:r>
              <a:rPr lang="en-US" dirty="0">
                <a:solidFill>
                  <a:srgbClr val="1F1F1F"/>
                </a:solidFill>
                <a:latin typeface="Aptos"/>
                <a:ea typeface="Roboto"/>
                <a:cs typeface="Roboto"/>
              </a:rPr>
              <a:t>Ingest data from local file to table in Azure Data Explorer (ADX)</a:t>
            </a:r>
            <a:endParaRPr lang="en-US" dirty="0">
              <a:solidFill>
                <a:srgbClr val="000000"/>
              </a:solidFill>
              <a:latin typeface="Aptos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>
              <a:solidFill>
                <a:srgbClr val="000000"/>
              </a:solidFill>
            </a:endParaRPr>
          </a:p>
          <a:p>
            <a:pPr algn="just"/>
            <a:endParaRPr lang="en-US" dirty="0"/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FDEDD91-BA68-DA55-BBB3-1D3D0B26C9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57" b="75691"/>
          <a:stretch/>
        </p:blipFill>
        <p:spPr>
          <a:xfrm>
            <a:off x="2002267" y="1852613"/>
            <a:ext cx="8252060" cy="113689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3093C67-A07E-E371-C57E-8240B43940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8" t="17857" r="-1611" b="8835"/>
          <a:stretch/>
        </p:blipFill>
        <p:spPr>
          <a:xfrm>
            <a:off x="1513587" y="2990232"/>
            <a:ext cx="9668553" cy="370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23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30. </a:t>
            </a:r>
            <a:r>
              <a:rPr lang="en-US" dirty="0">
                <a:solidFill>
                  <a:srgbClr val="1F1F1F"/>
                </a:solidFill>
                <a:latin typeface="Aptos"/>
                <a:ea typeface="Roboto"/>
                <a:cs typeface="Roboto"/>
              </a:rPr>
              <a:t>Ingest data from local file to table in Azure Data Explorer (ADX)</a:t>
            </a:r>
            <a:endParaRPr lang="en-US" dirty="0">
              <a:solidFill>
                <a:srgbClr val="000000"/>
              </a:solidFill>
              <a:latin typeface="Aptos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>
              <a:solidFill>
                <a:srgbClr val="000000"/>
              </a:solidFill>
            </a:endParaRPr>
          </a:p>
          <a:p>
            <a:pPr algn="just"/>
            <a:endParaRPr lang="en-US" dirty="0"/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B436125-335D-E1E7-87F4-274059AE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07" y="1716352"/>
            <a:ext cx="8898610" cy="467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32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30. </a:t>
            </a:r>
            <a:r>
              <a:rPr lang="en-US" dirty="0">
                <a:solidFill>
                  <a:srgbClr val="1F1F1F"/>
                </a:solidFill>
                <a:latin typeface="Aptos"/>
                <a:ea typeface="Roboto"/>
                <a:cs typeface="Roboto"/>
              </a:rPr>
              <a:t>Ingest data from local file to table in Azure Data Explorer (ADX)</a:t>
            </a:r>
            <a:endParaRPr lang="en-US" dirty="0">
              <a:solidFill>
                <a:srgbClr val="000000"/>
              </a:solidFill>
              <a:latin typeface="Aptos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>
              <a:solidFill>
                <a:srgbClr val="000000"/>
              </a:solidFill>
            </a:endParaRPr>
          </a:p>
          <a:p>
            <a:pPr algn="just"/>
            <a:endParaRPr lang="en-US" dirty="0"/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1761DB0-3882-6702-8CA2-564FF6215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59" y="1709337"/>
            <a:ext cx="8704881" cy="466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11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</a:rPr>
              <a:t>31</a:t>
            </a:r>
            <a:r>
              <a:rPr lang="en-US">
                <a:solidFill>
                  <a:srgbClr val="1F1F1F"/>
                </a:solidFill>
                <a:latin typeface="Aptos"/>
                <a:ea typeface="Roboto"/>
                <a:cs typeface="Roboto"/>
              </a:rPr>
              <a:t>. Ingest data from Container to table in Azure Data Explorer (ADX) </a:t>
            </a:r>
          </a:p>
          <a:p>
            <a:pPr algn="just"/>
            <a:r>
              <a:rPr lang="en-US">
                <a:solidFill>
                  <a:srgbClr val="1F1F1F"/>
                </a:solidFill>
                <a:ea typeface="Roboto"/>
                <a:cs typeface="Roboto"/>
              </a:rPr>
              <a:t>Azure Storage Accounts – Resource Group – Create Container</a:t>
            </a:r>
          </a:p>
          <a:p>
            <a:pPr algn="just"/>
            <a:r>
              <a:rPr lang="en-US" dirty="0">
                <a:solidFill>
                  <a:srgbClr val="1F1F1F"/>
                </a:solidFill>
                <a:ea typeface="Roboto"/>
                <a:cs typeface="Roboto"/>
              </a:rPr>
              <a:t>    </a:t>
            </a: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/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5AEDCB3-77E1-0298-B67F-9425412828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00"/>
          <a:stretch/>
        </p:blipFill>
        <p:spPr>
          <a:xfrm>
            <a:off x="555356" y="2214932"/>
            <a:ext cx="11081289" cy="43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02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305" y="399429"/>
            <a:ext cx="11529390" cy="60621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>
              <a:lnSpc>
                <a:spcPct val="80000"/>
              </a:lnSpc>
            </a:pPr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What makes Azure Data Explorer unique?</a:t>
            </a:r>
            <a:endParaRPr lang="en-US"/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Data velocity, variety, and volume:</a:t>
            </a:r>
            <a:r>
              <a:rPr lang="en-US">
                <a:solidFill>
                  <a:srgbClr val="1F1F1F"/>
                </a:solidFill>
                <a:ea typeface="+mn-lt"/>
                <a:cs typeface="+mn-lt"/>
              </a:rPr>
              <a:t> Ingest and query terabytes/petabytes of data in minutes in batch or streaming mode.</a:t>
            </a:r>
          </a:p>
          <a:p>
            <a:pPr marL="285750" indent="-285750" algn="just">
              <a:buFont typeface="Arial"/>
              <a:buChar char="•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User-friendly query language:</a:t>
            </a:r>
            <a:r>
              <a:rPr lang="en-US">
                <a:solidFill>
                  <a:srgbClr val="1F1F1F"/>
                </a:solidFill>
                <a:ea typeface="+mn-lt"/>
                <a:cs typeface="+mn-lt"/>
              </a:rPr>
              <a:t> Kusto - open-source language (</a:t>
            </a: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KQL</a:t>
            </a:r>
            <a:r>
              <a:rPr lang="en-US">
                <a:solidFill>
                  <a:srgbClr val="1F1F1F"/>
                </a:solidFill>
                <a:ea typeface="+mn-lt"/>
                <a:cs typeface="+mn-lt"/>
              </a:rPr>
              <a:t>).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Advanced analytics:</a:t>
            </a:r>
            <a:r>
              <a:rPr lang="en-US">
                <a:solidFill>
                  <a:srgbClr val="1F1F1F"/>
                </a:solidFill>
                <a:ea typeface="+mn-lt"/>
                <a:cs typeface="+mn-lt"/>
              </a:rPr>
              <a:t> Time series analysis &amp; Python code can be embedded in </a:t>
            </a: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KQL </a:t>
            </a:r>
            <a:r>
              <a:rPr lang="en-US">
                <a:solidFill>
                  <a:srgbClr val="1F1F1F"/>
                </a:solidFill>
                <a:ea typeface="+mn-lt"/>
                <a:cs typeface="+mn-lt"/>
              </a:rPr>
              <a:t>queries.</a:t>
            </a:r>
          </a:p>
          <a:p>
            <a:pPr marL="285750" indent="-285750" algn="just">
              <a:buFont typeface="Arial"/>
              <a:buChar char="•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Easy-to-use wizard:</a:t>
            </a:r>
            <a:r>
              <a:rPr lang="en-US">
                <a:solidFill>
                  <a:srgbClr val="1F1F1F"/>
                </a:solidFill>
                <a:ea typeface="+mn-lt"/>
                <a:cs typeface="+mn-lt"/>
              </a:rPr>
              <a:t> Ingestion Wizard - easy to use.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Versatile data visualization:</a:t>
            </a:r>
            <a:r>
              <a:rPr lang="en-US">
                <a:solidFill>
                  <a:srgbClr val="1F1F1F"/>
                </a:solidFill>
                <a:ea typeface="+mn-lt"/>
                <a:cs typeface="+mn-lt"/>
              </a:rPr>
              <a:t> Built-in visualization and dashboards. Native integration with Power BI.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Automatic ingest, process, and export:</a:t>
            </a:r>
            <a:r>
              <a:rPr lang="en-US">
                <a:solidFill>
                  <a:srgbClr val="1F1F1F"/>
                </a:solidFill>
                <a:ea typeface="+mn-lt"/>
                <a:cs typeface="+mn-lt"/>
              </a:rPr>
              <a:t> Continuous ingestion and export to ADLS.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Integration with other services.</a:t>
            </a: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01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</a:rPr>
              <a:t>32</a:t>
            </a:r>
            <a:r>
              <a:rPr lang="en-US">
                <a:solidFill>
                  <a:srgbClr val="1F1F1F"/>
                </a:solidFill>
                <a:latin typeface="Aptos"/>
                <a:ea typeface="Roboto"/>
                <a:cs typeface="Roboto"/>
              </a:rPr>
              <a:t>. Upload files into Sample Container</a:t>
            </a:r>
            <a:endParaRPr lang="en-US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ea typeface="Roboto"/>
                <a:cs typeface="Roboto"/>
              </a:rPr>
              <a:t>    </a:t>
            </a: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/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r>
              <a:rPr lang="en-US">
                <a:solidFill>
                  <a:srgbClr val="000000"/>
                </a:solidFill>
                <a:latin typeface="Aptos" panose="020B0004020202020204"/>
                <a:cs typeface="Segoe UI"/>
              </a:rPr>
              <a:t>Now we need to take this data to azure data explorer</a:t>
            </a:r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3BCD548-7CD8-33D4-BF4B-4FDED7E4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89" y="1713254"/>
            <a:ext cx="11404169" cy="388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07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33. Web UI – Done with connecting the cluster</a:t>
            </a:r>
            <a:endParaRPr lang="en-US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ea typeface="Roboto"/>
                <a:cs typeface="Roboto"/>
              </a:rPr>
              <a:t>    </a:t>
            </a: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53BBA36-EC04-CDB5-C628-CD95F44B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27" y="1720103"/>
            <a:ext cx="11610813" cy="410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686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34. Navigate to Azure Cluster – Databses – Query</a:t>
            </a:r>
            <a:endParaRPr lang="en-US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>
                <a:solidFill>
                  <a:srgbClr val="1F1F1F"/>
                </a:solidFill>
                <a:ea typeface="Roboto"/>
                <a:cs typeface="Roboto"/>
              </a:rPr>
              <a:t>Database inside the cluster is empty – no tables</a:t>
            </a:r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ea typeface="Roboto"/>
                <a:cs typeface="Roboto"/>
              </a:rPr>
              <a:t>    </a:t>
            </a: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EA93691-EE2D-2670-9DBF-8564C5CFC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9" y="2367733"/>
            <a:ext cx="11494577" cy="381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69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35. Navigate to Azure Data Explorer Web-UI </a:t>
            </a:r>
            <a:endParaRPr lang="en-US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 b="1" dirty="0">
                <a:solidFill>
                  <a:srgbClr val="1F1F1F"/>
                </a:solidFill>
                <a:ea typeface="Roboto"/>
                <a:cs typeface="Roboto"/>
              </a:rPr>
              <a:t>Now we need to create a table and get the data from the containers – Storage </a:t>
            </a:r>
            <a:r>
              <a:rPr lang="en-US" dirty="0">
                <a:solidFill>
                  <a:srgbClr val="1F1F1F"/>
                </a:solidFill>
                <a:ea typeface="Roboto"/>
                <a:cs typeface="Roboto"/>
              </a:rPr>
              <a:t>to the </a:t>
            </a:r>
            <a:r>
              <a:rPr lang="en-US">
                <a:solidFill>
                  <a:srgbClr val="1F1F1F"/>
                </a:solidFill>
                <a:ea typeface="Roboto"/>
                <a:cs typeface="Roboto"/>
              </a:rPr>
              <a:t>same cluster &amp; database (load the data)</a:t>
            </a:r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>
                <a:solidFill>
                  <a:srgbClr val="1F1F1F"/>
                </a:solidFill>
                <a:ea typeface="Roboto"/>
                <a:cs typeface="Roboto"/>
              </a:rPr>
              <a:t>Select the cluster – Connection </a:t>
            </a:r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>
                <a:solidFill>
                  <a:srgbClr val="1F1F1F"/>
                </a:solidFill>
                <a:ea typeface="Roboto"/>
                <a:cs typeface="Roboto"/>
              </a:rPr>
              <a:t>Select database </a:t>
            </a:r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>
                <a:solidFill>
                  <a:srgbClr val="1F1F1F"/>
                </a:solidFill>
                <a:ea typeface="Roboto"/>
                <a:cs typeface="Roboto"/>
              </a:rPr>
              <a:t>Get data option</a:t>
            </a:r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ea typeface="Roboto"/>
                <a:cs typeface="Roboto"/>
              </a:rPr>
              <a:t>    </a:t>
            </a: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C9A9AA9-07A4-9CE7-DA0F-06C79433A9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075" r="204" b="6410"/>
          <a:stretch/>
        </p:blipFill>
        <p:spPr>
          <a:xfrm>
            <a:off x="5692240" y="2893017"/>
            <a:ext cx="6322352" cy="37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33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36. Select Data Source as Azure Storage – blob container</a:t>
            </a:r>
            <a:endParaRPr lang="en-US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ea typeface="Roboto"/>
                <a:cs typeface="Roboto"/>
              </a:rPr>
              <a:t>    </a:t>
            </a: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7643B05-5F42-0FBB-12BF-2FB1C19C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25" y="2349323"/>
            <a:ext cx="11132950" cy="37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30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37. Configure the data source – storage account,container – to load the data </a:t>
            </a:r>
            <a:endParaRPr lang="en-US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ea typeface="Roboto"/>
                <a:cs typeface="Roboto"/>
              </a:rPr>
              <a:t>    </a:t>
            </a: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F469FD2-B80C-AE0D-9DF2-E0B984E4A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28" y="1558215"/>
            <a:ext cx="9466883" cy="513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48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38. Data from container loaded as employees table into cluster  (file1.csv in container)</a:t>
            </a:r>
            <a:endParaRPr lang="en-US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ea typeface="Roboto"/>
                <a:cs typeface="Roboto"/>
              </a:rPr>
              <a:t>    </a:t>
            </a: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E825719-B666-7039-7811-2D446DB0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949" y="1709946"/>
            <a:ext cx="9053594" cy="480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646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09" y="159468"/>
            <a:ext cx="11787694" cy="651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F0F0F"/>
                </a:solidFill>
                <a:latin typeface="Roboto"/>
                <a:ea typeface="Roboto"/>
                <a:cs typeface="Roboto"/>
              </a:rPr>
              <a:t>Ingestion wizard in Azure Data Explorer (ADX)</a:t>
            </a:r>
            <a:endParaRPr lang="en-US"/>
          </a:p>
          <a:p>
            <a:endParaRPr lang="en-US" sz="28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>
                <a:solidFill>
                  <a:srgbClr val="1F1F1F"/>
                </a:solidFill>
              </a:rPr>
              <a:t>39. File successfully loaded from the Azure Blob Storage – Contaoiner into cluster</a:t>
            </a:r>
            <a:endParaRPr lang="en-US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r>
              <a:rPr lang="en-US" dirty="0">
                <a:solidFill>
                  <a:srgbClr val="1F1F1F"/>
                </a:solidFill>
                <a:ea typeface="Roboto"/>
                <a:cs typeface="Roboto"/>
              </a:rPr>
              <a:t>    </a:t>
            </a:r>
          </a:p>
          <a:p>
            <a:pPr algn="just"/>
            <a:endParaRPr lang="en-US" dirty="0">
              <a:solidFill>
                <a:srgbClr val="1F1F1F"/>
              </a:solidFill>
              <a:ea typeface="Roboto"/>
              <a:cs typeface="Roboto"/>
            </a:endParaRPr>
          </a:p>
          <a:p>
            <a:pPr algn="just"/>
            <a:endParaRPr lang="en-US" dirty="0">
              <a:solidFill>
                <a:srgbClr val="1F1F1F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  <a:cs typeface="Segoe UI"/>
            </a:endParaRPr>
          </a:p>
          <a:p>
            <a:pPr algn="just"/>
            <a:endParaRPr lang="en-US" dirty="0"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607A076-809E-16D2-598A-47043B9E7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31" y="1717684"/>
            <a:ext cx="10629254" cy="473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2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609" y="161581"/>
            <a:ext cx="11330608" cy="3271079"/>
          </a:xfrm>
        </p:spPr>
        <p:txBody>
          <a:bodyPr>
            <a:normAutofit/>
          </a:bodyPr>
          <a:lstStyle/>
          <a:p>
            <a:pPr algn="just"/>
            <a:br>
              <a:rPr lang="en-US" dirty="0">
                <a:solidFill>
                  <a:srgbClr val="000000"/>
                </a:solidFill>
                <a:latin typeface="Aptos Display"/>
                <a:cs typeface="Segoe UI"/>
              </a:rPr>
            </a:br>
            <a:endParaRPr lang="en-US" sz="280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83" y="344212"/>
            <a:ext cx="11540433" cy="616149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endParaRPr lang="en-US" sz="36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ADX – Workflow</a:t>
            </a:r>
            <a:endParaRPr lang="en-US" sz="3600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US" sz="3600" b="1" dirty="0">
              <a:solidFill>
                <a:srgbClr val="161616"/>
              </a:solidFill>
              <a:latin typeface="Segoe UI"/>
              <a:cs typeface="Segoe UI"/>
            </a:endParaRPr>
          </a:p>
          <a:p>
            <a:pPr marL="457200" indent="-457200" algn="just">
              <a:buAutoNum type="arabicPeriod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Create database:</a:t>
            </a:r>
            <a:endParaRPr lang="en-US"/>
          </a:p>
          <a:p>
            <a:pPr marL="914400" lvl="1" indent="-457200" algn="just">
              <a:buChar char="•"/>
            </a:pPr>
            <a:r>
              <a:rPr lang="en-US" sz="2400">
                <a:solidFill>
                  <a:srgbClr val="1F1F1F"/>
                </a:solidFill>
                <a:ea typeface="+mn-lt"/>
                <a:cs typeface="+mn-lt"/>
              </a:rPr>
              <a:t>Create a cluster.</a:t>
            </a:r>
            <a:endParaRPr lang="en-US" sz="2400"/>
          </a:p>
          <a:p>
            <a:pPr marL="914400" lvl="1" indent="-457200" algn="just">
              <a:buChar char="•"/>
            </a:pPr>
            <a:r>
              <a:rPr lang="en-US" sz="2400">
                <a:solidFill>
                  <a:srgbClr val="1F1F1F"/>
                </a:solidFill>
                <a:ea typeface="+mn-lt"/>
                <a:cs typeface="+mn-lt"/>
              </a:rPr>
              <a:t>Create one or more databases within that cluster. Each cluster can hold up to 10,000 databases, and each database can hold up to 10,000 tables.</a:t>
            </a:r>
            <a:endParaRPr lang="en-US" sz="2400"/>
          </a:p>
          <a:p>
            <a:pPr marL="914400" lvl="1" indent="-457200" algn="just">
              <a:buChar char="•"/>
            </a:pPr>
            <a:r>
              <a:rPr lang="en-US" sz="2400">
                <a:solidFill>
                  <a:srgbClr val="1F1F1F"/>
                </a:solidFill>
                <a:ea typeface="+mn-lt"/>
                <a:cs typeface="+mn-lt"/>
              </a:rPr>
              <a:t>Data in each table is stored in data shards, also called "extents".</a:t>
            </a:r>
            <a:endParaRPr lang="en-US" sz="2400"/>
          </a:p>
          <a:p>
            <a:pPr marL="285750" indent="-285750" algn="just">
              <a:buAutoNum type="arabicPeriod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Ingest data:</a:t>
            </a:r>
            <a:endParaRPr lang="en-US"/>
          </a:p>
          <a:p>
            <a:pPr marL="742950" lvl="1" indent="-285750" algn="just">
              <a:buChar char="•"/>
            </a:pPr>
            <a:r>
              <a:rPr lang="en-US" sz="2400">
                <a:solidFill>
                  <a:srgbClr val="1F1F1F"/>
                </a:solidFill>
                <a:ea typeface="+mn-lt"/>
                <a:cs typeface="+mn-lt"/>
              </a:rPr>
              <a:t>Load data into database tables.</a:t>
            </a:r>
          </a:p>
          <a:p>
            <a:pPr marL="285750" indent="-285750" algn="just">
              <a:buAutoNum type="arabicPeriod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Query database:</a:t>
            </a:r>
            <a:endParaRPr lang="en-US"/>
          </a:p>
          <a:p>
            <a:pPr marL="742950" lvl="1" indent="-285750" algn="just">
              <a:buChar char="•"/>
            </a:pPr>
            <a:r>
              <a:rPr lang="en-US" sz="2400">
                <a:solidFill>
                  <a:srgbClr val="1F1F1F"/>
                </a:solidFill>
                <a:ea typeface="+mn-lt"/>
                <a:cs typeface="+mn-lt"/>
              </a:rPr>
              <a:t>Use the Kusto query language </a:t>
            </a:r>
            <a:r>
              <a:rPr lang="en-US" sz="2400" b="1">
                <a:solidFill>
                  <a:srgbClr val="1F1F1F"/>
                </a:solidFill>
                <a:ea typeface="+mn-lt"/>
                <a:cs typeface="+mn-lt"/>
              </a:rPr>
              <a:t>(KQL)</a:t>
            </a:r>
            <a:r>
              <a:rPr lang="en-US" sz="2400">
                <a:solidFill>
                  <a:srgbClr val="1F1F1F"/>
                </a:solidFill>
                <a:ea typeface="+mn-lt"/>
                <a:cs typeface="+mn-lt"/>
              </a:rPr>
              <a:t> to query and analyze data.</a:t>
            </a:r>
            <a:endParaRPr lang="en-US" sz="2400"/>
          </a:p>
          <a:p>
            <a:pPr marL="285750" indent="-285750" algn="just">
              <a:buAutoNum type="arabicPeriod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Visualize results:</a:t>
            </a:r>
            <a:endParaRPr lang="en-US"/>
          </a:p>
          <a:p>
            <a:pPr marL="742950" lvl="1" indent="-285750" algn="just">
              <a:buChar char="•"/>
            </a:pPr>
            <a:r>
              <a:rPr lang="en-US" sz="2400">
                <a:solidFill>
                  <a:srgbClr val="1F1F1F"/>
                </a:solidFill>
                <a:ea typeface="+mn-lt"/>
                <a:cs typeface="+mn-lt"/>
              </a:rPr>
              <a:t>Create visualizations and dashboards to explore and present the results.</a:t>
            </a:r>
            <a:endParaRPr lang="en-US" sz="2400"/>
          </a:p>
          <a:p>
            <a:pPr lvl="1" algn="just"/>
            <a:endParaRPr lang="en-US" sz="2400" dirty="0">
              <a:solidFill>
                <a:srgbClr val="1F1F1F"/>
              </a:solidFill>
              <a:ea typeface="+mn-lt"/>
              <a:cs typeface="+mn-lt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291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609" y="161581"/>
            <a:ext cx="11330608" cy="3271079"/>
          </a:xfrm>
        </p:spPr>
        <p:txBody>
          <a:bodyPr>
            <a:normAutofit/>
          </a:bodyPr>
          <a:lstStyle/>
          <a:p>
            <a:pPr algn="just"/>
            <a:br>
              <a:rPr lang="en-US" dirty="0">
                <a:solidFill>
                  <a:srgbClr val="000000"/>
                </a:solidFill>
                <a:latin typeface="Aptos Display"/>
                <a:cs typeface="Segoe UI"/>
              </a:rPr>
            </a:br>
            <a:endParaRPr lang="en-US" sz="280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000000"/>
              </a:solidFill>
              <a:latin typeface="Aptos Display"/>
              <a:cs typeface="Segoe UI"/>
            </a:endParaRPr>
          </a:p>
          <a:p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83" y="443603"/>
            <a:ext cx="11529390" cy="60621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/>
          </a:p>
        </p:txBody>
      </p:sp>
      <p:pic>
        <p:nvPicPr>
          <p:cNvPr id="4" name="Picture 3" descr="Azure Data Explorer flow.">
            <a:extLst>
              <a:ext uri="{FF2B5EF4-FFF2-40B4-BE49-F238E27FC236}">
                <a16:creationId xmlns:a16="http://schemas.microsoft.com/office/drawing/2014/main" id="{D26D3DC6-435A-D625-5DDD-34CC0D0CE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3163"/>
            <a:ext cx="8077197" cy="68532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16095E-B0D9-9B4C-A09E-CC306A4A0E0F}"/>
              </a:ext>
            </a:extLst>
          </p:cNvPr>
          <p:cNvSpPr txBox="1"/>
          <p:nvPr/>
        </p:nvSpPr>
        <p:spPr>
          <a:xfrm>
            <a:off x="8501270" y="439530"/>
            <a:ext cx="346102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en-US" sz="2800" b="1">
                <a:solidFill>
                  <a:srgbClr val="161616"/>
                </a:solidFill>
                <a:latin typeface="Segoe UI"/>
                <a:cs typeface="Segoe UI"/>
              </a:rPr>
              <a:t>Data ingestion</a:t>
            </a:r>
            <a:endParaRPr lang="en-US"/>
          </a:p>
          <a:p>
            <a:pPr marL="514350" indent="-514350">
              <a:buAutoNum type="arabicPeriod"/>
            </a:pPr>
            <a:r>
              <a:rPr lang="en-US" sz="2800" b="1">
                <a:solidFill>
                  <a:srgbClr val="161616"/>
                </a:solidFill>
                <a:latin typeface="Segoe UI"/>
                <a:cs typeface="Segoe UI"/>
              </a:rPr>
              <a:t>KQL</a:t>
            </a:r>
          </a:p>
          <a:p>
            <a:pPr marL="514350" indent="-514350">
              <a:buAutoNum type="arabicPeriod"/>
            </a:pPr>
            <a:r>
              <a:rPr lang="en-US" sz="2800" b="1">
                <a:solidFill>
                  <a:srgbClr val="161616"/>
                </a:solidFill>
                <a:latin typeface="Segoe UI"/>
                <a:cs typeface="Segoe UI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19066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111" y="263494"/>
            <a:ext cx="11751062" cy="6242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>
              <a:lnSpc>
                <a:spcPct val="80000"/>
              </a:lnSpc>
            </a:pPr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/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marL="457200" indent="-457200" algn="just">
              <a:buAutoNum type="arabicPeriod"/>
            </a:pPr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Go to Portal.azure.com ---- Hit Create a Resource</a:t>
            </a:r>
            <a:endParaRPr lang="en-US" b="1"/>
          </a:p>
          <a:p>
            <a:pPr marL="457200" indent="-457200" algn="just">
              <a:buAutoNum type="arabicPeriod"/>
            </a:pPr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marL="457200" indent="-457200" algn="just">
              <a:buAutoNum type="arabicPeriod"/>
            </a:pPr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r>
              <a:rPr lang="en-US"/>
              <a:t>ADX is also one of the service provided by Azure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258B848-3583-FF7B-3D13-AA6CB5FA0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3" y="2859231"/>
            <a:ext cx="111156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9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970" y="236959"/>
            <a:ext cx="11064441" cy="62687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>
              <a:lnSpc>
                <a:spcPct val="80000"/>
              </a:lnSpc>
            </a:pPr>
            <a:r>
              <a:rPr lang="en-US" sz="3600" b="1">
                <a:solidFill>
                  <a:srgbClr val="161616"/>
                </a:solidFill>
                <a:latin typeface="Segoe UI"/>
                <a:cs typeface="Segoe UI"/>
              </a:rPr>
              <a:t>Create Azure Data Explorer Cluster and Database</a:t>
            </a:r>
            <a:endParaRPr lang="en-US"/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1F1F1F"/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rgbClr val="1F1F1F"/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rgbClr val="1F1F1F"/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rgbClr val="1F1F1F"/>
              </a:solidFill>
              <a:ea typeface="+mn-lt"/>
              <a:cs typeface="+mn-lt"/>
            </a:endParaRPr>
          </a:p>
          <a:p>
            <a:pPr algn="just"/>
            <a:r>
              <a:rPr lang="en-US" b="1">
                <a:solidFill>
                  <a:srgbClr val="1F1F1F"/>
                </a:solidFill>
                <a:ea typeface="+mn-lt"/>
                <a:cs typeface="+mn-lt"/>
              </a:rPr>
              <a:t>2. Search for ADX</a:t>
            </a:r>
            <a:endParaRPr lang="en-US" b="1"/>
          </a:p>
          <a:p>
            <a:pPr algn="just"/>
            <a:endParaRPr lang="en-US" dirty="0">
              <a:solidFill>
                <a:srgbClr val="1F1F1F"/>
              </a:solidFill>
              <a:latin typeface="Aptos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sz="2800" dirty="0">
              <a:solidFill>
                <a:srgbClr val="161616"/>
              </a:solidFill>
              <a:latin typeface="Segoe UI"/>
              <a:cs typeface="Segoe UI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ptos" panose="020B0004020202020204"/>
              <a:cs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65352CA-9BC3-CB20-6F85-CAAA85A2F3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2" t="424" r="-49" b="55932"/>
          <a:stretch/>
        </p:blipFill>
        <p:spPr>
          <a:xfrm>
            <a:off x="277193" y="1716033"/>
            <a:ext cx="10746467" cy="132611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5A3964C-BC7F-8678-A476-71DF9D07C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05" y="4371167"/>
            <a:ext cx="1075743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20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Azure Data Explorer </vt:lpstr>
      <vt:lpstr>PowerPoint Presentation</vt:lpstr>
      <vt:lpstr>PowerPoint Presentation</vt:lpstr>
      <vt:lpstr>PowerPoint Presentation</vt:lpstr>
      <vt:lpstr>PowerPoint Presentation</vt:lpstr>
      <vt:lpstr>   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</vt:lpstr>
      <vt:lpstr>   </vt:lpstr>
      <vt:lpstr>   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1009</cp:revision>
  <dcterms:created xsi:type="dcterms:W3CDTF">2013-07-15T20:26:40Z</dcterms:created>
  <dcterms:modified xsi:type="dcterms:W3CDTF">2024-08-27T05:27:11Z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1847cdb-dc7c-42a2-b569-f8e7db656104_Enabled">
    <vt:lpwstr>true</vt:lpwstr>
  </property>
  <property fmtid="{D5CDD505-2E9C-101B-9397-08002B2CF9AE}" pid="3" name="MSIP_Label_b1847cdb-dc7c-42a2-b569-f8e7db656104_SetDate">
    <vt:lpwstr>2024-08-22T03:36:35Z</vt:lpwstr>
  </property>
  <property fmtid="{D5CDD505-2E9C-101B-9397-08002B2CF9AE}" pid="4" name="MSIP_Label_b1847cdb-dc7c-42a2-b569-f8e7db656104_Method">
    <vt:lpwstr>Privileged</vt:lpwstr>
  </property>
  <property fmtid="{D5CDD505-2E9C-101B-9397-08002B2CF9AE}" pid="5" name="MSIP_Label_b1847cdb-dc7c-42a2-b569-f8e7db656104_Name">
    <vt:lpwstr>External</vt:lpwstr>
  </property>
  <property fmtid="{D5CDD505-2E9C-101B-9397-08002B2CF9AE}" pid="6" name="MSIP_Label_b1847cdb-dc7c-42a2-b569-f8e7db656104_SiteId">
    <vt:lpwstr>d30feff3-78f9-476a-81e4-c71b80743988</vt:lpwstr>
  </property>
  <property fmtid="{D5CDD505-2E9C-101B-9397-08002B2CF9AE}" pid="7" name="MSIP_Label_b1847cdb-dc7c-42a2-b569-f8e7db656104_ActionId">
    <vt:lpwstr>f087c06a-a11f-45dc-a850-ae320767e5ca</vt:lpwstr>
  </property>
  <property fmtid="{D5CDD505-2E9C-101B-9397-08002B2CF9AE}" pid="8" name="MSIP_Label_b1847cdb-dc7c-42a2-b569-f8e7db656104_ContentBits">
    <vt:lpwstr>0</vt:lpwstr>
  </property>
</Properties>
</file>